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36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1371600"/>
            <a:ext cx="64008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400" b="1">
                <a:solidFill>
                  <a:srgbClr val="D4AF37"/>
                </a:solidFill>
                <a:latin typeface="Segoe UI"/>
              </a:defRPr>
            </a:pPr>
            <a:r>
              <a:t>ZENA</a:t>
            </a:r>
          </a:p>
          <a:p>
            <a:pPr>
              <a:defRPr sz="1600" b="1">
                <a:solidFill>
                  <a:srgbClr val="D67A1F"/>
                </a:solidFill>
                <a:latin typeface="Segoe UI"/>
              </a:defRPr>
            </a:pPr>
            <a:r>
              <a:t>TINH HOA NÔNG SẢN VIỆT</a:t>
            </a:r>
          </a:p>
          <a:p>
            <a:br/>
            <a:pPr>
              <a:defRPr sz="2800" b="1">
                <a:solidFill>
                  <a:srgbClr val="FFFFFF"/>
                </a:solidFill>
                <a:latin typeface="Georgia"/>
              </a:defRPr>
            </a:pPr>
            <a:r>
              <a:t>TRÀ THÁI NGUYÊN</a:t>
            </a:r>
            <a:br/>
            <a:r>
              <a:t>Tinh Hoa Trong Từng Món Quà</a:t>
            </a:r>
          </a:p>
          <a:p>
            <a:br/>
            <a:pPr>
              <a:defRPr sz="1200">
                <a:solidFill>
                  <a:srgbClr val="E2E8F0"/>
                </a:solidFill>
                <a:latin typeface="Segoe UI"/>
              </a:defRPr>
            </a:pPr>
            <a:r>
              <a:t>Giải pháp quà tặng doanh nghiệp Tết Đinh Mùi 2027</a:t>
            </a:r>
            <a:br/>
            <a:r>
              <a:t>Chỉn chu trong bao bì • Minh bạch chuẩn VietGAP • Linh hoạt ngân sách B2B</a:t>
            </a:r>
          </a:p>
        </p:txBody>
      </p:sp>
      <p:pic>
        <p:nvPicPr>
          <p:cNvPr id="4" name="Picture 3" descr="zena-box-luxur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2320" y="1280160"/>
            <a:ext cx="4389120" cy="292608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F51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0"/>
          <a:lstStyle/>
          <a:p>
            <a:pPr algn="l">
              <a:defRPr sz="1300" b="1">
                <a:solidFill>
                  <a:srgbClr val="FFFFFF"/>
                </a:solidFill>
                <a:latin typeface="Segoe UI"/>
              </a:defRPr>
            </a:pPr>
            <a:r>
              <a:t>ZENA – TINH HOA NÔNG SẢN VIỆT  |  THÔNG ĐIỆP THƯƠNG HIỆU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822960"/>
            <a:ext cx="12191695" cy="54864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48640" y="6309360"/>
            <a:ext cx="11094415" cy="18288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4748B"/>
                </a:solidFill>
                <a:latin typeface="Segoe UI"/>
              </a:defRPr>
            </a:pPr>
            <a:r>
              <a:t>ZENA Vietnam • Hotline: 0988 567 890 • Website: zena-hub.cocofarm.click              Trang 02 / 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051560"/>
            <a:ext cx="1109441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0F5132"/>
                </a:solidFill>
                <a:latin typeface="Georgia"/>
              </a:defRPr>
            </a:pPr>
            <a:r>
              <a:t>Từ Tinh Hoa Vùng Nguyên Liệu Đến Giá Trị Món Quà Việt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783080"/>
            <a:ext cx="658368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100" b="1">
                <a:solidFill>
                  <a:srgbClr val="0F5132"/>
                </a:solidFill>
                <a:latin typeface="Segoe UI"/>
              </a:rPr>
              <a:t>• Sứ mệnh kết nối tinh hoa: </a:t>
            </a:r>
            <a:r>
              <a:rPr sz="1050">
                <a:solidFill>
                  <a:srgbClr val="1E293B"/>
                </a:solidFill>
                <a:latin typeface="Segoe UI"/>
              </a:rPr>
              <a:t>ZENA tuyển chọn nguồn trà Thái Nguyên phẩm cấp cao nhất từ các nghệ nhân bản địa La Giang, chuẩn hóa quy cách đóng gói sang trọng hiện đại.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100" b="1">
                <a:solidFill>
                  <a:srgbClr val="0F5132"/>
                </a:solidFill>
                <a:latin typeface="Segoe UI"/>
              </a:rPr>
              <a:t>• Giải quyết bài toán doanh nghiệp: </a:t>
            </a:r>
            <a:r>
              <a:rPr sz="1050">
                <a:solidFill>
                  <a:srgbClr val="1E293B"/>
                </a:solidFill>
                <a:latin typeface="Segoe UI"/>
              </a:rPr>
              <a:t>Món quà Tết không chỉ đẹp mắt mà còn bảo đảm 100% an toàn sức khỏe với đầy đủ hồ sơ pháp lý VietGAP và hóa đơn VAT.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100" b="1">
                <a:solidFill>
                  <a:srgbClr val="0F5132"/>
                </a:solidFill>
                <a:latin typeface="Segoe UI"/>
              </a:rPr>
              <a:t>• Triết lý phát triển bền vững: </a:t>
            </a:r>
            <a:r>
              <a:rPr sz="1050">
                <a:solidFill>
                  <a:srgbClr val="1E293B"/>
                </a:solidFill>
                <a:latin typeface="Segoe UI"/>
              </a:rPr>
              <a:t>Đồng hành cùng vùng nguyên liệu chè an toàn, tôn vinh nghệ nhân và kiến tạo giải pháp quà biếu tinh tế cho doanh nghiệp.</a:t>
            </a:r>
          </a:p>
        </p:txBody>
      </p:sp>
      <p:pic>
        <p:nvPicPr>
          <p:cNvPr id="8" name="Picture 7" descr="zena-brand-board-natur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6640" y="1783080"/>
            <a:ext cx="4206240" cy="297624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F51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0"/>
          <a:lstStyle/>
          <a:p>
            <a:pPr algn="l">
              <a:defRPr sz="1300" b="1">
                <a:solidFill>
                  <a:srgbClr val="FFFFFF"/>
                </a:solidFill>
                <a:latin typeface="Segoe UI"/>
              </a:defRPr>
            </a:pPr>
            <a:r>
              <a:t>ZENA – TINH HOA NÔNG SẢN VIỆT  |  CÂU CHUYỆN ZENA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822960"/>
            <a:ext cx="12191695" cy="54864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48640" y="6309360"/>
            <a:ext cx="11094415" cy="18288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4748B"/>
                </a:solidFill>
                <a:latin typeface="Segoe UI"/>
              </a:defRPr>
            </a:pPr>
            <a:r>
              <a:t>ZENA Vietnam • Hotline: 0988 567 890 • Website: zena-hub.cocofarm.click              Trang 03 / 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051560"/>
            <a:ext cx="1109441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0F5132"/>
                </a:solidFill>
                <a:latin typeface="Georgia"/>
              </a:defRPr>
            </a:pPr>
            <a:r>
              <a:t>Hành Trình Kiến Tạo Giải Pháp Quà Tặng Doanh Nghiệp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783080"/>
            <a:ext cx="658368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100" b="1">
                <a:solidFill>
                  <a:srgbClr val="0F5132"/>
                </a:solidFill>
                <a:latin typeface="Segoe UI"/>
              </a:rPr>
              <a:t>• 1. Chất lượng có căn cứ: </a:t>
            </a:r>
            <a:r>
              <a:rPr sz="1050">
                <a:solidFill>
                  <a:srgbClr val="1E293B"/>
                </a:solidFill>
                <a:latin typeface="Segoe UI"/>
              </a:rPr>
              <a:t>Không phóng đại công dụng. Toàn bộ tiêu chuẩn đều có giấy chứng nhận VietGAP số DVCL-VG-TT-24-19-36 và Hữu cơ PGS số 10.PGS.CC.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100" b="1">
                <a:solidFill>
                  <a:srgbClr val="0F5132"/>
                </a:solidFill>
                <a:latin typeface="Segoe UI"/>
              </a:rPr>
              <a:t>• 2. Trải nghiệm chỉn chu: </a:t>
            </a:r>
            <a:r>
              <a:rPr sz="1050">
                <a:solidFill>
                  <a:srgbClr val="1E293B"/>
                </a:solidFill>
                <a:latin typeface="Segoe UI"/>
              </a:rPr>
              <a:t>Hộp quà nắp âm dương 2.5mm ép kim vàng, 2 hộp thiếc kín khí, túi giấy quai lụa và thiệp Tết đồng bộ.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100" b="1">
                <a:solidFill>
                  <a:srgbClr val="0F5132"/>
                </a:solidFill>
                <a:latin typeface="Segoe UI"/>
              </a:rPr>
              <a:t>• 3. Hợp tác bền vững: </a:t>
            </a:r>
            <a:r>
              <a:rPr sz="1050">
                <a:solidFill>
                  <a:srgbClr val="1E293B"/>
                </a:solidFill>
                <a:latin typeface="Segoe UI"/>
              </a:rPr>
              <a:t>Chính sách giá sỉ bậc thang minh bạch, hỗ trợ in logo công ty riêng từ 30 bộ, cam kết giao hàng đúng hẹn.</a:t>
            </a:r>
          </a:p>
        </p:txBody>
      </p:sp>
      <p:pic>
        <p:nvPicPr>
          <p:cNvPr id="8" name="Picture 7" descr="zena-tea-02-gift-se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6640" y="1783080"/>
            <a:ext cx="4206240" cy="315468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F51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0"/>
          <a:lstStyle/>
          <a:p>
            <a:pPr algn="l">
              <a:defRPr sz="1300" b="1">
                <a:solidFill>
                  <a:srgbClr val="FFFFFF"/>
                </a:solidFill>
                <a:latin typeface="Segoe UI"/>
              </a:defRPr>
            </a:pPr>
            <a:r>
              <a:t>ZENA – TINH HOA NÔNG SẢN VIỆT  |  VÙNG NGUYÊN LIỆU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822960"/>
            <a:ext cx="12191695" cy="54864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48640" y="6309360"/>
            <a:ext cx="11094415" cy="18288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4748B"/>
                </a:solidFill>
                <a:latin typeface="Segoe UI"/>
              </a:defRPr>
            </a:pPr>
            <a:r>
              <a:t>ZENA Vietnam • Hotline: 0988 567 890 • Website: zena-hub.cocofarm.click              Trang 04 / 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051560"/>
            <a:ext cx="1109441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0F5132"/>
                </a:solidFill>
                <a:latin typeface="Georgia"/>
              </a:defRPr>
            </a:pPr>
            <a:r>
              <a:t>Cái Nôi Của Hương Vị: Đồi Chè La Giang, Thái Nguyên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783080"/>
            <a:ext cx="658368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100" b="1">
                <a:solidFill>
                  <a:srgbClr val="0F5132"/>
                </a:solidFill>
                <a:latin typeface="Segoe UI"/>
              </a:rPr>
              <a:t>• Thổ nhưỡng Feralit màu mỡ: </a:t>
            </a:r>
            <a:r>
              <a:rPr sz="1050">
                <a:solidFill>
                  <a:srgbClr val="1E293B"/>
                </a:solidFill>
                <a:latin typeface="Segoe UI"/>
              </a:rPr>
              <a:t>Độ chua lý tưởng pH 4.5 - 5.5, đón sương sớm thung lũng đá vôi Quang Sơn, Đồng Hỷ giúp búp chè đậm đà hương cốm non.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100" b="1">
                <a:solidFill>
                  <a:srgbClr val="0F5132"/>
                </a:solidFill>
                <a:latin typeface="Segoe UI"/>
              </a:rPr>
              <a:t>• Nghệ nhân chè Vi Phương: </a:t>
            </a:r>
            <a:r>
              <a:rPr sz="1050">
                <a:solidFill>
                  <a:srgbClr val="1E293B"/>
                </a:solidFill>
                <a:latin typeface="Segoe UI"/>
              </a:rPr>
              <a:t>HTX Trà Vi Phương với kinh nghiệm truyền đời sao sấy chảo gang thủ công giữ trọn cánh chè móc câu đen ánh bạc.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100" b="1">
                <a:solidFill>
                  <a:srgbClr val="0F5132"/>
                </a:solidFill>
                <a:latin typeface="Segoe UI"/>
              </a:rPr>
              <a:t>• Tiêu chuẩn thu hái khắt khe: </a:t>
            </a:r>
            <a:r>
              <a:rPr sz="1050">
                <a:solidFill>
                  <a:srgbClr val="1E293B"/>
                </a:solidFill>
                <a:latin typeface="Segoe UI"/>
              </a:rPr>
              <a:t>Chỉ thu hái búp chè 1 tôm 1-2 lá vào sáng sớm khi sương chưa tan, loại bỏ hoàn toàn cọng già.</a:t>
            </a:r>
          </a:p>
        </p:txBody>
      </p:sp>
      <p:pic>
        <p:nvPicPr>
          <p:cNvPr id="8" name="Picture 7" descr="supplier-vi-phuo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6640" y="1783080"/>
            <a:ext cx="4206240" cy="525592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F51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0"/>
          <a:lstStyle/>
          <a:p>
            <a:pPr algn="l">
              <a:defRPr sz="1300" b="1">
                <a:solidFill>
                  <a:srgbClr val="FFFFFF"/>
                </a:solidFill>
                <a:latin typeface="Segoe UI"/>
              </a:defRPr>
            </a:pPr>
            <a:r>
              <a:t>ZENA – TINH HOA NÔNG SẢN VIỆT  |  HỒ SƠ TIÊU CHUẨN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822960"/>
            <a:ext cx="12191695" cy="54864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48640" y="6309360"/>
            <a:ext cx="11094415" cy="18288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4748B"/>
                </a:solidFill>
                <a:latin typeface="Segoe UI"/>
              </a:defRPr>
            </a:pPr>
            <a:r>
              <a:t>ZENA Vietnam • Hotline: 0988 567 890 • Website: zena-hub.cocofarm.click              Trang 05 / 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051560"/>
            <a:ext cx="1109441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0F5132"/>
                </a:solidFill>
                <a:latin typeface="Georgia"/>
              </a:defRPr>
            </a:pPr>
            <a:r>
              <a:t>Hệ Thống Kiểm Soát Chất Lượng &amp; Triết Lý 'Chè 7 Không'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783080"/>
            <a:ext cx="658368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100" b="1">
                <a:solidFill>
                  <a:srgbClr val="0F5132"/>
                </a:solidFill>
                <a:latin typeface="Segoe UI"/>
              </a:rPr>
              <a:t>• Mô hình Chè 7 Không (Techfest Agritech): </a:t>
            </a:r>
            <a:r>
              <a:rPr sz="1050">
                <a:solidFill>
                  <a:srgbClr val="1E293B"/>
                </a:solidFill>
                <a:latin typeface="Segoe UI"/>
              </a:rPr>
              <a:t>Không thuốc BVTV hóa học • Không phân vô cơ • Không chất kích thích • Không chất bảo quản • Không phẩm màu • Không hương liệu • Không mì chính.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100" b="1">
                <a:solidFill>
                  <a:srgbClr val="0F5132"/>
                </a:solidFill>
                <a:latin typeface="Segoe UI"/>
              </a:rPr>
              <a:t>• Chứng nhận VietGAP Quốc gia: </a:t>
            </a:r>
            <a:r>
              <a:rPr sz="1050">
                <a:solidFill>
                  <a:srgbClr val="1E293B"/>
                </a:solidFill>
                <a:latin typeface="Segoe UI"/>
              </a:rPr>
              <a:t>Số DVCL-VG-TT-24-19-36 cấp ngày 03/10/2024 bởi Chi cục Quản lý CL Nông Lâm Thủy sản Thái Nguyên.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100" b="1">
                <a:solidFill>
                  <a:srgbClr val="0F5132"/>
                </a:solidFill>
                <a:latin typeface="Segoe UI"/>
              </a:rPr>
              <a:t>• Chứng chỉ Hướng Hữu cơ PGS: </a:t>
            </a:r>
            <a:r>
              <a:rPr sz="1050">
                <a:solidFill>
                  <a:srgbClr val="1E293B"/>
                </a:solidFill>
                <a:latin typeface="Segoe UI"/>
              </a:rPr>
              <a:t>Chứng chỉ số 10.PGS.CC cấp ngày 15/12/2025 theo tiêu chuẩn cùng tham gia IFOAM công nhận.</a:t>
            </a:r>
          </a:p>
        </p:txBody>
      </p:sp>
      <p:pic>
        <p:nvPicPr>
          <p:cNvPr id="8" name="Picture 7" descr="cert-vietga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6640" y="1783080"/>
            <a:ext cx="4206240" cy="933302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F51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0"/>
          <a:lstStyle/>
          <a:p>
            <a:pPr algn="l">
              <a:defRPr sz="1300" b="1">
                <a:solidFill>
                  <a:srgbClr val="FFFFFF"/>
                </a:solidFill>
                <a:latin typeface="Segoe UI"/>
              </a:defRPr>
            </a:pPr>
            <a:r>
              <a:t>ZENA – TINH HOA NÔNG SẢN VIỆT  |  DANH MỤC SẢN PHẨM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822960"/>
            <a:ext cx="12191695" cy="54864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48640" y="6309360"/>
            <a:ext cx="11094415" cy="18288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4748B"/>
                </a:solidFill>
                <a:latin typeface="Segoe UI"/>
              </a:defRPr>
            </a:pPr>
            <a:r>
              <a:t>ZENA Vietnam • Hotline: 0988 567 890 • Website: zena-hub.cocofarm.click              Trang 06 / 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051560"/>
            <a:ext cx="1109441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0F5132"/>
                </a:solidFill>
                <a:latin typeface="Georgia"/>
              </a:defRPr>
            </a:pPr>
            <a:r>
              <a:t>Hệ Sinh Thái Sản Phẩm Trà Thái Nguyên ZENA 2027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783080"/>
            <a:ext cx="658368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100" b="1">
                <a:solidFill>
                  <a:srgbClr val="0F5132"/>
                </a:solidFill>
                <a:latin typeface="Segoe UI"/>
              </a:rPr>
              <a:t>• Dòng Trà Hằng Ngày: </a:t>
            </a:r>
            <a:r>
              <a:rPr sz="1050">
                <a:solidFill>
                  <a:srgbClr val="1E293B"/>
                </a:solidFill>
                <a:latin typeface="Segoe UI"/>
              </a:rPr>
              <a:t>Túi zip màng nhôm / kraft 5g, 10g, 50g, 100g, 200g giữ hương cốm nguyên bản. Giá từ 15k - 285k.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100" b="1">
                <a:solidFill>
                  <a:srgbClr val="0F5132"/>
                </a:solidFill>
                <a:latin typeface="Segoe UI"/>
              </a:rPr>
              <a:t>• Dòng Quà Tết Doanh Nghiệp (Hero): </a:t>
            </a:r>
            <a:r>
              <a:rPr sz="1050">
                <a:solidFill>
                  <a:srgbClr val="1E293B"/>
                </a:solidFill>
                <a:latin typeface="Segoe UI"/>
              </a:rPr>
              <a:t>ZENA Tea 02 (349k - 369k) hộp âm dương sang trọng, 2 hộp thiếc kín khí 200g, túi giấy và thiệp Tết.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100" b="1">
                <a:solidFill>
                  <a:srgbClr val="0F5132"/>
                </a:solidFill>
                <a:latin typeface="Segoe UI"/>
              </a:rPr>
              <a:t>• Dòng Thượng Hạng VIP: </a:t>
            </a:r>
            <a:r>
              <a:rPr sz="1050">
                <a:solidFill>
                  <a:srgbClr val="1E293B"/>
                </a:solidFill>
                <a:latin typeface="Segoe UI"/>
              </a:rPr>
              <a:t>ZENA Tea 03 (549k) hộp nam châm bồi nhung, 3 hộp thiếc Trà Đinh tiến vua và phụ kiện trà đạo cao cấp.</a:t>
            </a:r>
          </a:p>
        </p:txBody>
      </p:sp>
      <p:pic>
        <p:nvPicPr>
          <p:cNvPr id="8" name="Picture 7" descr="zena-brand-board-natur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6640" y="1783080"/>
            <a:ext cx="4206240" cy="297624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F51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0"/>
          <a:lstStyle/>
          <a:p>
            <a:pPr algn="l">
              <a:defRPr sz="1300" b="1">
                <a:solidFill>
                  <a:srgbClr val="FFFFFF"/>
                </a:solidFill>
                <a:latin typeface="Segoe UI"/>
              </a:defRPr>
            </a:pPr>
            <a:r>
              <a:t>ZENA – TINH HOA NÔNG SẢN VIỆT  |  QUY CÁCH ĐÓNG GÓI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822960"/>
            <a:ext cx="12191695" cy="54864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48640" y="6309360"/>
            <a:ext cx="11094415" cy="18288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4748B"/>
                </a:solidFill>
                <a:latin typeface="Segoe UI"/>
              </a:defRPr>
            </a:pPr>
            <a:r>
              <a:t>ZENA Vietnam • Hotline: 0988 567 890 • Website: zena-hub.cocofarm.click              Trang 07 / 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051560"/>
            <a:ext cx="1109441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0F5132"/>
                </a:solidFill>
                <a:latin typeface="Georgia"/>
              </a:defRPr>
            </a:pPr>
            <a:r>
              <a:t>5 Quy Cách Túi Zip Chuyên Dụng Bảo Quản Trà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783080"/>
            <a:ext cx="658368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100" b="1">
                <a:solidFill>
                  <a:srgbClr val="0F5132"/>
                </a:solidFill>
                <a:latin typeface="Segoe UI"/>
              </a:rPr>
              <a:t>• 5g (Trải nghiệm): </a:t>
            </a:r>
            <a:r>
              <a:rPr sz="1050">
                <a:solidFill>
                  <a:srgbClr val="1E293B"/>
                </a:solidFill>
                <a:latin typeface="Segoe UI"/>
              </a:rPr>
              <a:t>Mẫu thử nghiệm 1 ấm trà chuẩn cho khách nếm trước (Giá B2B: 8k - 10k).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100" b="1">
                <a:solidFill>
                  <a:srgbClr val="0F5132"/>
                </a:solidFill>
                <a:latin typeface="Segoe UI"/>
              </a:rPr>
              <a:t>• 10g (Dùng thử sự kiện): </a:t>
            </a:r>
            <a:r>
              <a:rPr sz="1050">
                <a:solidFill>
                  <a:srgbClr val="1E293B"/>
                </a:solidFill>
                <a:latin typeface="Segoe UI"/>
              </a:rPr>
              <a:t>Quà tặng hội nghị, sampling sự kiện (Giá B2B: 15k - 18k).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100" b="1">
                <a:solidFill>
                  <a:srgbClr val="0F5132"/>
                </a:solidFill>
                <a:latin typeface="Segoe UI"/>
              </a:rPr>
              <a:t>• 50g (Gói nhỏ tiện dụng): </a:t>
            </a:r>
            <a:r>
              <a:rPr sz="1050">
                <a:solidFill>
                  <a:srgbClr val="1E293B"/>
                </a:solidFill>
                <a:latin typeface="Segoe UI"/>
              </a:rPr>
              <a:t>Túi kraft 8 cạnh đáy đứng mang đi công tác (Giá B2B: 68k - 78k).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100" b="1">
                <a:solidFill>
                  <a:srgbClr val="0F5132"/>
                </a:solidFill>
                <a:latin typeface="Segoe UI"/>
              </a:rPr>
              <a:t>• 100g (Gói tiêu chuẩn): </a:t>
            </a:r>
            <a:r>
              <a:rPr sz="1050">
                <a:solidFill>
                  <a:srgbClr val="1E293B"/>
                </a:solidFill>
                <a:latin typeface="Segoe UI"/>
              </a:rPr>
              <a:t>Túi zip kraft hút chân không chuyên dụng (Giá B2B: 128k - 145k).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100" b="1">
                <a:solidFill>
                  <a:srgbClr val="0F5132"/>
                </a:solidFill>
                <a:latin typeface="Segoe UI"/>
              </a:rPr>
              <a:t>• 200g (Gói đại dung lượng): </a:t>
            </a:r>
            <a:r>
              <a:rPr sz="1050">
                <a:solidFill>
                  <a:srgbClr val="1E293B"/>
                </a:solidFill>
                <a:latin typeface="Segoe UI"/>
              </a:rPr>
              <a:t>Gói lớn tối ưu chi phí bao bì cho văn phòng &amp; đại lý sỉ (Giá B2B: 235k - 265k).</a:t>
            </a:r>
          </a:p>
        </p:txBody>
      </p:sp>
      <p:pic>
        <p:nvPicPr>
          <p:cNvPr id="8" name="Picture 7" descr="zena-pouch-boar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6640" y="1783080"/>
            <a:ext cx="4206240" cy="280416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F51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0"/>
          <a:lstStyle/>
          <a:p>
            <a:pPr algn="l">
              <a:defRPr sz="1300" b="1">
                <a:solidFill>
                  <a:srgbClr val="FFFFFF"/>
                </a:solidFill>
                <a:latin typeface="Segoe UI"/>
              </a:defRPr>
            </a:pPr>
            <a:r>
              <a:t>ZENA – TINH HOA NÔNG SẢN VIỆT  |  HERO PRODUCT: TEA 02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822960"/>
            <a:ext cx="12191695" cy="54864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48640" y="6309360"/>
            <a:ext cx="11094415" cy="18288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4748B"/>
                </a:solidFill>
                <a:latin typeface="Segoe UI"/>
              </a:defRPr>
            </a:pPr>
            <a:r>
              <a:t>ZENA Vietnam • Hotline: 0988 567 890 • Website: zena-hub.cocofarm.click              Trang 08 / 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051560"/>
            <a:ext cx="1109441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0F5132"/>
                </a:solidFill>
                <a:latin typeface="Georgia"/>
              </a:defRPr>
            </a:pPr>
            <a:r>
              <a:t>ZENA Tea 02 – Bộ Hộp Quà Doanh Nghiệp Sang Trọng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783080"/>
            <a:ext cx="658368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100" b="1">
                <a:solidFill>
                  <a:srgbClr val="0F5132"/>
                </a:solidFill>
                <a:latin typeface="Segoe UI"/>
              </a:rPr>
              <a:t>• Quy cách đỉnh cao: </a:t>
            </a:r>
            <a:r>
              <a:rPr sz="1050">
                <a:solidFill>
                  <a:srgbClr val="1E293B"/>
                </a:solidFill>
                <a:latin typeface="Segoe UI"/>
              </a:rPr>
              <a:t>Hộp cứng carton lạnh 2.5mm bồi giấy mỹ thuật ép kim vàng, kèm 2 hộp thiếc giữ hương 200g Trà Tôm Nõn.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100" b="1">
                <a:solidFill>
                  <a:srgbClr val="0F5132"/>
                </a:solidFill>
                <a:latin typeface="Segoe UI"/>
              </a:rPr>
              <a:t>• Chính sách giá theo số lượng: </a:t>
            </a:r>
            <a:r>
              <a:rPr sz="1050">
                <a:solidFill>
                  <a:srgbClr val="1E293B"/>
                </a:solidFill>
                <a:latin typeface="Segoe UI"/>
              </a:rPr>
              <a:t>1-9 bộ: 399k | 10-29 bộ: 369k | 30-49 bộ: 349k (Free ép logo) | 50-99 bộ: 339k | 100+ bộ: 329k.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100" b="1">
                <a:solidFill>
                  <a:srgbClr val="0F5132"/>
                </a:solidFill>
                <a:latin typeface="Segoe UI"/>
              </a:rPr>
              <a:t>• Bảo chứng an tâm: </a:t>
            </a:r>
            <a:r>
              <a:rPr sz="1050">
                <a:solidFill>
                  <a:srgbClr val="1E293B"/>
                </a:solidFill>
                <a:latin typeface="Segoe UI"/>
              </a:rPr>
              <a:t>Đầy đủ kiểm nghiệm ATTP, xuất hóa đơn VAT, giao hàng tận nơi toàn quốc.</a:t>
            </a:r>
          </a:p>
        </p:txBody>
      </p:sp>
      <p:pic>
        <p:nvPicPr>
          <p:cNvPr id="8" name="Picture 7" descr="zena-box-luxur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6640" y="1783080"/>
            <a:ext cx="4206240" cy="280416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F51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0"/>
          <a:lstStyle/>
          <a:p>
            <a:pPr algn="l">
              <a:defRPr sz="1300" b="1">
                <a:solidFill>
                  <a:srgbClr val="FFFFFF"/>
                </a:solidFill>
                <a:latin typeface="Segoe UI"/>
              </a:defRPr>
            </a:pPr>
            <a:r>
              <a:t>ZENA – TINH HOA NÔNG SẢN VIỆT  |  TRẢI NGHIỆM QUÀ BIẾU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822960"/>
            <a:ext cx="12191695" cy="54864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48640" y="6309360"/>
            <a:ext cx="11094415" cy="18288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4748B"/>
                </a:solidFill>
                <a:latin typeface="Segoe UI"/>
              </a:defRPr>
            </a:pPr>
            <a:r>
              <a:t>ZENA Vietnam • Hotline: 0988 567 890 • Website: zena-hub.cocofarm.click              Trang 09 / 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051560"/>
            <a:ext cx="1109441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0F5132"/>
                </a:solidFill>
                <a:latin typeface="Georgia"/>
              </a:defRPr>
            </a:pPr>
            <a:r>
              <a:t>Túi Giấy Cao Cấp &amp; Trải Nghiệm Mở Hộp Hoàn Hảo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783080"/>
            <a:ext cx="658368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100" b="1">
                <a:solidFill>
                  <a:srgbClr val="0F5132"/>
                </a:solidFill>
                <a:latin typeface="Segoe UI"/>
              </a:rPr>
              <a:t>• Túi giấy quai lụa đồng bộ: </a:t>
            </a:r>
            <a:r>
              <a:rPr sz="1050">
                <a:solidFill>
                  <a:srgbClr val="1E293B"/>
                </a:solidFill>
                <a:latin typeface="Segoe UI"/>
              </a:rPr>
              <a:t>Giấy kraft định lượng 250gsm cứng cáp, quai lụa mềm chịu lực, ép kim họa tiết hoa trà Tết.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100" b="1">
                <a:solidFill>
                  <a:srgbClr val="0F5132"/>
                </a:solidFill>
                <a:latin typeface="Segoe UI"/>
              </a:rPr>
              <a:t>• Đa tầng giác quan: </a:t>
            </a:r>
            <a:r>
              <a:rPr sz="1050">
                <a:solidFill>
                  <a:srgbClr val="1E293B"/>
                </a:solidFill>
                <a:latin typeface="Segoe UI"/>
              </a:rPr>
              <a:t>Thị giác sang trọng bề thế -&gt; Khứu giác ngát hương cốm non chè sao củi -&gt; Vị giác tiền chát ngọt hậu sâu lắng.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100" b="1">
                <a:solidFill>
                  <a:srgbClr val="0F5132"/>
                </a:solidFill>
                <a:latin typeface="Segoe UI"/>
              </a:rPr>
              <a:t>• Sẵn sàng biếu tặng: </a:t>
            </a:r>
            <a:r>
              <a:rPr sz="1050">
                <a:solidFill>
                  <a:srgbClr val="1E293B"/>
                </a:solidFill>
                <a:latin typeface="Segoe UI"/>
              </a:rPr>
              <a:t>Trang trọng đặt trên bàn tiếp khách hoặc ban thờ gia tiên ngày Tết.</a:t>
            </a:r>
          </a:p>
        </p:txBody>
      </p:sp>
      <p:pic>
        <p:nvPicPr>
          <p:cNvPr id="8" name="Picture 7" descr="zena-gift-ba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6640" y="1783080"/>
            <a:ext cx="4206240" cy="315468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F51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0"/>
          <a:lstStyle/>
          <a:p>
            <a:pPr algn="l">
              <a:defRPr sz="1300" b="1">
                <a:solidFill>
                  <a:srgbClr val="FFFFFF"/>
                </a:solidFill>
                <a:latin typeface="Segoe UI"/>
              </a:defRPr>
            </a:pPr>
            <a:r>
              <a:t>ZENA – TINH HOA NÔNG SẢN VIỆT  |  B2B USE CASES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822960"/>
            <a:ext cx="12191695" cy="54864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48640" y="6309360"/>
            <a:ext cx="11094415" cy="18288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4748B"/>
                </a:solidFill>
                <a:latin typeface="Segoe UI"/>
              </a:defRPr>
            </a:pPr>
            <a:r>
              <a:t>ZENA Vietnam • Hotline: 0988 567 890 • Website: zena-hub.cocofarm.click              Trang 10 / 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051560"/>
            <a:ext cx="1109441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0F5132"/>
                </a:solidFill>
                <a:latin typeface="Georgia"/>
              </a:defRPr>
            </a:pPr>
            <a:r>
              <a:t>5 Nhóm Khách Hàng Doanh Nghiệp ZENA Phục Vụ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783080"/>
            <a:ext cx="658368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100" b="1">
                <a:solidFill>
                  <a:srgbClr val="0F5132"/>
                </a:solidFill>
                <a:latin typeface="Segoe UI"/>
              </a:rPr>
              <a:t>• 1. Đối tác VIP &amp; Cổ đông: </a:t>
            </a:r>
            <a:r>
              <a:rPr sz="1050">
                <a:solidFill>
                  <a:srgbClr val="1E293B"/>
                </a:solidFill>
                <a:latin typeface="Segoe UI"/>
              </a:rPr>
              <a:t>ZENA Tea 02 hoặc Tea 03 VIP kèm thư chúc Tết riêng của Tổng Giám đốc.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100" b="1">
                <a:solidFill>
                  <a:srgbClr val="0F5132"/>
                </a:solidFill>
                <a:latin typeface="Segoe UI"/>
              </a:rPr>
              <a:t>• 2. Cán bộ Nhân viên: </a:t>
            </a:r>
            <a:r>
              <a:rPr sz="1050">
                <a:solidFill>
                  <a:srgbClr val="1E293B"/>
                </a:solidFill>
                <a:latin typeface="Segoe UI"/>
              </a:rPr>
              <a:t>ZENA Tea 01 (199k) hoặc Túi zip 100g phù hợp ngân sách công đoàn.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100" b="1">
                <a:solidFill>
                  <a:srgbClr val="0F5132"/>
                </a:solidFill>
                <a:latin typeface="Segoe UI"/>
              </a:rPr>
              <a:t>• 3. Sự kiện &amp; Hội nghị: </a:t>
            </a:r>
            <a:r>
              <a:rPr sz="1050">
                <a:solidFill>
                  <a:srgbClr val="1E293B"/>
                </a:solidFill>
                <a:latin typeface="Segoe UI"/>
              </a:rPr>
              <a:t>Gói trải nghiệm 10g - 50g dán tem nhận diện sự kiện.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100" b="1">
                <a:solidFill>
                  <a:srgbClr val="0F5132"/>
                </a:solidFill>
                <a:latin typeface="Segoe UI"/>
              </a:rPr>
              <a:t>• 4. Đại lý quà Tết: </a:t>
            </a:r>
            <a:r>
              <a:rPr sz="1050">
                <a:solidFill>
                  <a:srgbClr val="1E293B"/>
                </a:solidFill>
                <a:latin typeface="Segoe UI"/>
              </a:rPr>
              <a:t>Cung cấp trà hộp thiếc nguyên liệu để phối giỏ quà cao cấp.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100" b="1">
                <a:solidFill>
                  <a:srgbClr val="0F5132"/>
                </a:solidFill>
                <a:latin typeface="Segoe UI"/>
              </a:rPr>
              <a:t>• 5. Cửa hàng đặc sản: </a:t>
            </a:r>
            <a:r>
              <a:rPr sz="1050">
                <a:solidFill>
                  <a:srgbClr val="1E293B"/>
                </a:solidFill>
                <a:latin typeface="Segoe UI"/>
              </a:rPr>
              <a:t>Phân phối bán lẻ với chiết khấu sỉ hấp dẫn.</a:t>
            </a:r>
          </a:p>
        </p:txBody>
      </p:sp>
      <p:pic>
        <p:nvPicPr>
          <p:cNvPr id="8" name="Picture 7" descr="zena-tea-02-gift-se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6640" y="1783080"/>
            <a:ext cx="4206240" cy="315468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F51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0"/>
          <a:lstStyle/>
          <a:p>
            <a:pPr algn="l">
              <a:defRPr sz="1300" b="1">
                <a:solidFill>
                  <a:srgbClr val="FFFFFF"/>
                </a:solidFill>
                <a:latin typeface="Segoe UI"/>
              </a:defRPr>
            </a:pPr>
            <a:r>
              <a:t>ZENA – TINH HOA NÔNG SẢN VIỆT  |  DỊCH VỤ CÁ NHÂN HÓA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822960"/>
            <a:ext cx="12191695" cy="54864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48640" y="6309360"/>
            <a:ext cx="11094415" cy="18288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4748B"/>
                </a:solidFill>
                <a:latin typeface="Segoe UI"/>
              </a:defRPr>
            </a:pPr>
            <a:r>
              <a:t>ZENA Vietnam • Hotline: 0988 567 890 • Website: zena-hub.cocofarm.click              Trang 11 / 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051560"/>
            <a:ext cx="1109441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0F5132"/>
                </a:solidFill>
                <a:latin typeface="Georgia"/>
              </a:defRPr>
            </a:pPr>
            <a:r>
              <a:t>Biến Hộp Quà Tết Thành Đại Diện Thương Hiệu Riêng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783080"/>
            <a:ext cx="658368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100" b="1">
                <a:solidFill>
                  <a:srgbClr val="0F5132"/>
                </a:solidFill>
                <a:latin typeface="Segoe UI"/>
              </a:rPr>
              <a:t>• Ép kim logo công ty: </a:t>
            </a:r>
            <a:r>
              <a:rPr sz="1050">
                <a:solidFill>
                  <a:srgbClr val="1E293B"/>
                </a:solidFill>
                <a:latin typeface="Segoe UI"/>
              </a:rPr>
              <a:t>Miễn phí khuôn đồng và công dập nhũ vàng cho đơn hàng từ 30 bộ.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100" b="1">
                <a:solidFill>
                  <a:srgbClr val="0F5132"/>
                </a:solidFill>
                <a:latin typeface="Segoe UI"/>
              </a:rPr>
              <a:t>• Đai Sleeve quấn hộp riêng: </a:t>
            </a:r>
            <a:r>
              <a:rPr sz="1050">
                <a:solidFill>
                  <a:srgbClr val="1E293B"/>
                </a:solidFill>
                <a:latin typeface="Segoe UI"/>
              </a:rPr>
              <a:t>In ấn thông điệp chiến dịch và tông màu nhận diện doanh nghiệp.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100" b="1">
                <a:solidFill>
                  <a:srgbClr val="0F5132"/>
                </a:solidFill>
                <a:latin typeface="Segoe UI"/>
              </a:rPr>
              <a:t>• Thiệp chúc Tết Ban Lãnh đạo: </a:t>
            </a:r>
            <a:r>
              <a:rPr sz="1050">
                <a:solidFill>
                  <a:srgbClr val="1E293B"/>
                </a:solidFill>
                <a:latin typeface="Segoe UI"/>
              </a:rPr>
              <a:t>In thư ngỏ tri ân kèm chữ ký scan của Tổng Giám đốc.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100" b="1">
                <a:solidFill>
                  <a:srgbClr val="0F5132"/>
                </a:solidFill>
                <a:latin typeface="Segoe UI"/>
              </a:rPr>
              <a:t>• Duyệt mockup 3D trong 24h: </a:t>
            </a:r>
            <a:r>
              <a:rPr sz="1050">
                <a:solidFill>
                  <a:srgbClr val="1E293B"/>
                </a:solidFill>
                <a:latin typeface="Segoe UI"/>
              </a:rPr>
              <a:t>Phối cảnh thực tế chính xác trước khi bấm máy in hàng loạt.</a:t>
            </a:r>
          </a:p>
        </p:txBody>
      </p:sp>
      <p:pic>
        <p:nvPicPr>
          <p:cNvPr id="8" name="Picture 7" descr="zena-box-luxur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6640" y="1783080"/>
            <a:ext cx="4206240" cy="280416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F51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0"/>
          <a:lstStyle/>
          <a:p>
            <a:pPr algn="l">
              <a:defRPr sz="1300" b="1">
                <a:solidFill>
                  <a:srgbClr val="FFFFFF"/>
                </a:solidFill>
                <a:latin typeface="Segoe UI"/>
              </a:defRPr>
            </a:pPr>
            <a:r>
              <a:t>ZENA – TINH HOA NÔNG SẢN VIỆT  |  CHÍNH SÁCH ĐẠI LÝ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822960"/>
            <a:ext cx="12191695" cy="54864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48640" y="6309360"/>
            <a:ext cx="11094415" cy="18288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4748B"/>
                </a:solidFill>
                <a:latin typeface="Segoe UI"/>
              </a:defRPr>
            </a:pPr>
            <a:r>
              <a:t>ZENA Vietnam • Hotline: 0988 567 890 • Website: zena-hub.cocofarm.click              Trang 12 / 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051560"/>
            <a:ext cx="1109441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0F5132"/>
                </a:solidFill>
                <a:latin typeface="Georgia"/>
              </a:defRPr>
            </a:pPr>
            <a:r>
              <a:t>Quyền Lợi &amp; Bảng Chiết Khấu Hợp Tác B2B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783080"/>
            <a:ext cx="658368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100" b="1">
                <a:solidFill>
                  <a:srgbClr val="0F5132"/>
                </a:solidFill>
                <a:latin typeface="Segoe UI"/>
              </a:rPr>
              <a:t>• Chiết khấu theo số lượng: </a:t>
            </a:r>
            <a:r>
              <a:rPr sz="1050">
                <a:solidFill>
                  <a:srgbClr val="1E293B"/>
                </a:solidFill>
                <a:latin typeface="Segoe UI"/>
              </a:rPr>
              <a:t>10-29 bộ: chiết khấu 8% | 30-49 bộ: 13% | 50-99 bộ: 15% | 100+ bộ: tới 20%.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100" b="1">
                <a:solidFill>
                  <a:srgbClr val="0F5132"/>
                </a:solidFill>
                <a:latin typeface="Segoe UI"/>
              </a:rPr>
              <a:t>• Tài trợ tư liệu 100%: </a:t>
            </a:r>
            <a:r>
              <a:rPr sz="1050">
                <a:solidFill>
                  <a:srgbClr val="1E293B"/>
                </a:solidFill>
                <a:latin typeface="Segoe UI"/>
              </a:rPr>
              <a:t>Cung cấp ảnh HD, video đồi chè, giấy chứng nhận VietGAP, brochure để bán hàng ngay.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100" b="1">
                <a:solidFill>
                  <a:srgbClr val="0F5132"/>
                </a:solidFill>
                <a:latin typeface="Segoe UI"/>
              </a:rPr>
              <a:t>• Tài trợ hộp mẫu thử: </a:t>
            </a:r>
            <a:r>
              <a:rPr sz="1050">
                <a:solidFill>
                  <a:srgbClr val="1E293B"/>
                </a:solidFill>
                <a:latin typeface="Segoe UI"/>
              </a:rPr>
              <a:t>Cung cấp hộp quà thực tế để đại lý tiếp cận khách hàng doanh nghiệp lớn.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100" b="1">
                <a:solidFill>
                  <a:srgbClr val="0F5132"/>
                </a:solidFill>
                <a:latin typeface="Segoe UI"/>
              </a:rPr>
              <a:t>• Chính sách chống tồn kho: </a:t>
            </a:r>
            <a:r>
              <a:rPr sz="1050">
                <a:solidFill>
                  <a:srgbClr val="1E293B"/>
                </a:solidFill>
                <a:latin typeface="Segoe UI"/>
              </a:rPr>
              <a:t>Hỗ trợ đổi sang gói zip tiêu chuẩn sau Tết nếu chưa bán hết vỏ hộp.</a:t>
            </a:r>
          </a:p>
        </p:txBody>
      </p:sp>
      <p:pic>
        <p:nvPicPr>
          <p:cNvPr id="8" name="Picture 7" descr="zena-brand-board-natur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6640" y="1783080"/>
            <a:ext cx="4206240" cy="2976246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F51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0"/>
          <a:lstStyle/>
          <a:p>
            <a:pPr algn="l">
              <a:defRPr sz="1300" b="1">
                <a:solidFill>
                  <a:srgbClr val="FFFFFF"/>
                </a:solidFill>
                <a:latin typeface="Segoe UI"/>
              </a:defRPr>
            </a:pPr>
            <a:r>
              <a:t>ZENA – TINH HOA NÔNG SẢN VIỆT  |  GIÁ TRỊ THƯƠNG MẠI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822960"/>
            <a:ext cx="12191695" cy="54864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48640" y="6309360"/>
            <a:ext cx="11094415" cy="18288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4748B"/>
                </a:solidFill>
                <a:latin typeface="Segoe UI"/>
              </a:defRPr>
            </a:pPr>
            <a:r>
              <a:t>ZENA Vietnam • Hotline: 0988 567 890 • Website: zena-hub.cocofarm.click              Trang 13 / 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051560"/>
            <a:ext cx="1109441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0F5132"/>
                </a:solidFill>
                <a:latin typeface="Georgia"/>
              </a:defRPr>
            </a:pPr>
            <a:r>
              <a:t>Tại Sao Doanh Nghiệp Luôn An Tâm Chọn ZENA?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783080"/>
            <a:ext cx="658368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100" b="1">
                <a:solidFill>
                  <a:srgbClr val="0F5132"/>
                </a:solidFill>
                <a:latin typeface="Segoe UI"/>
              </a:rPr>
              <a:t>• Sản phẩm văn hóa truyền thống: </a:t>
            </a:r>
            <a:r>
              <a:rPr sz="1050">
                <a:solidFill>
                  <a:srgbClr val="1E293B"/>
                </a:solidFill>
                <a:latin typeface="Segoe UI"/>
              </a:rPr>
              <a:t>Trà là thức uống thanh tao, phù hợp mọi lứa tuổi và bền bỉ theo thời gian.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100" b="1">
                <a:solidFill>
                  <a:srgbClr val="0F5132"/>
                </a:solidFill>
                <a:latin typeface="Segoe UI"/>
              </a:rPr>
              <a:t>• Giá trị cảm nhận vượt trội: </a:t>
            </a:r>
            <a:r>
              <a:rPr sz="1050">
                <a:solidFill>
                  <a:srgbClr val="1E293B"/>
                </a:solidFill>
                <a:latin typeface="Segoe UI"/>
              </a:rPr>
              <a:t>Chi phí chỉ từ 329k - 369k nhưng mang lại cảm nhận đẳng cấp tương đương bộ quà 600k - 800k.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100" b="1">
                <a:solidFill>
                  <a:srgbClr val="0F5132"/>
                </a:solidFill>
                <a:latin typeface="Segoe UI"/>
              </a:rPr>
              <a:t>• Pháp lý và thuế minh bạch: </a:t>
            </a:r>
            <a:r>
              <a:rPr sz="1050">
                <a:solidFill>
                  <a:srgbClr val="1E293B"/>
                </a:solidFill>
                <a:latin typeface="Segoe UI"/>
              </a:rPr>
              <a:t>Xuất hóa đơn VAT điện tử, hợp đồng kinh tế đầy đủ điều khoản bảo vệ người mua.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100" b="1">
                <a:solidFill>
                  <a:srgbClr val="0F5132"/>
                </a:solidFill>
                <a:latin typeface="Segoe UI"/>
              </a:rPr>
              <a:t>• Cam kết tiến độ giao hàng: </a:t>
            </a:r>
            <a:r>
              <a:rPr sz="1050">
                <a:solidFill>
                  <a:srgbClr val="1E293B"/>
                </a:solidFill>
                <a:latin typeface="Segoe UI"/>
              </a:rPr>
              <a:t>Mạng lưới vận chuyển toàn quốc, cam kết bồi thường 100% nếu phát sinh móp méo.</a:t>
            </a:r>
          </a:p>
        </p:txBody>
      </p:sp>
      <p:pic>
        <p:nvPicPr>
          <p:cNvPr id="8" name="Picture 7" descr="zena-box-luxur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6640" y="1783080"/>
            <a:ext cx="4206240" cy="280416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F51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0"/>
          <a:lstStyle/>
          <a:p>
            <a:pPr algn="l">
              <a:defRPr sz="1300" b="1">
                <a:solidFill>
                  <a:srgbClr val="FFFFFF"/>
                </a:solidFill>
                <a:latin typeface="Segoe UI"/>
              </a:defRPr>
            </a:pPr>
            <a:r>
              <a:t>ZENA – TINH HOA NÔNG SẢN VIỆT  |  NGHỆ THUẬT THƯỞNG TRÀ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822960"/>
            <a:ext cx="12191695" cy="54864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48640" y="6309360"/>
            <a:ext cx="11094415" cy="18288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4748B"/>
                </a:solidFill>
                <a:latin typeface="Segoe UI"/>
              </a:defRPr>
            </a:pPr>
            <a:r>
              <a:t>ZENA Vietnam • Hotline: 0988 567 890 • Website: zena-hub.cocofarm.click              Trang 14 / 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051560"/>
            <a:ext cx="1109441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0F5132"/>
                </a:solidFill>
                <a:latin typeface="Georgia"/>
              </a:defRPr>
            </a:pPr>
            <a:r>
              <a:t>Nghệ Thuật Pha Trà 4 Bước &amp; Hướng Dẫn Bảo Quản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783080"/>
            <a:ext cx="658368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100" b="1">
                <a:solidFill>
                  <a:srgbClr val="0F5132"/>
                </a:solidFill>
                <a:latin typeface="Segoe UI"/>
              </a:rPr>
              <a:t>• Bước 1: Tráng ấm &amp; Đánh thức trà: </a:t>
            </a:r>
            <a:r>
              <a:rPr sz="1050">
                <a:solidFill>
                  <a:srgbClr val="1E293B"/>
                </a:solidFill>
                <a:latin typeface="Segoe UI"/>
              </a:rPr>
              <a:t>Nước sôi tráng ấm, cho 5g-8g trà, rót nước sâm sấp rồi rót ra ngay trong 3s.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100" b="1">
                <a:solidFill>
                  <a:srgbClr val="0F5132"/>
                </a:solidFill>
                <a:latin typeface="Segoe UI"/>
              </a:rPr>
              <a:t>• Bước 2: Hãm trà chuẩn nhiệt độ 80-85°C: </a:t>
            </a:r>
            <a:r>
              <a:rPr sz="1050">
                <a:solidFill>
                  <a:srgbClr val="1E293B"/>
                </a:solidFill>
                <a:latin typeface="Segoe UI"/>
              </a:rPr>
              <a:t>Không dùng nước sôi 100°C làm nẫu lá. Hãm nước 80-85°C trong đúng 30-45 giây.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100" b="1">
                <a:solidFill>
                  <a:srgbClr val="0F5132"/>
                </a:solidFill>
                <a:latin typeface="Segoe UI"/>
              </a:rPr>
              <a:t>• Bước 3: Rót ra chén tống: </a:t>
            </a:r>
            <a:r>
              <a:rPr sz="1050">
                <a:solidFill>
                  <a:srgbClr val="1E293B"/>
                </a:solidFill>
                <a:latin typeface="Segoe UI"/>
              </a:rPr>
              <a:t>Rót hết nước ra chén tống rồi chia đều chén quân để màu nước sóng sánh đồng nhất.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100" b="1">
                <a:solidFill>
                  <a:srgbClr val="0F5132"/>
                </a:solidFill>
                <a:latin typeface="Segoe UI"/>
              </a:rPr>
              <a:t>• Bước 4: Bảo quản đúng cách: </a:t>
            </a:r>
            <a:r>
              <a:rPr sz="1050">
                <a:solidFill>
                  <a:srgbClr val="1E293B"/>
                </a:solidFill>
                <a:latin typeface="Segoe UI"/>
              </a:rPr>
              <a:t>Đậy chặt nắp hộp thiếc, để nơi khô ráo thoáng mát dưới 25°C, tránh ánh nắng trực tiếp.</a:t>
            </a:r>
          </a:p>
        </p:txBody>
      </p:sp>
      <p:pic>
        <p:nvPicPr>
          <p:cNvPr id="8" name="Picture 7" descr="zena-tea-02-gift-se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6640" y="1783080"/>
            <a:ext cx="4206240" cy="315468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F51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0"/>
          <a:lstStyle/>
          <a:p>
            <a:pPr algn="l">
              <a:defRPr sz="1300" b="1">
                <a:solidFill>
                  <a:srgbClr val="FFFFFF"/>
                </a:solidFill>
                <a:latin typeface="Segoe UI"/>
              </a:defRPr>
            </a:pPr>
            <a:r>
              <a:t>ZENA – TINH HOA NÔNG SẢN VIỆT  |  QUY TRÌNH HỢP TÁC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822960"/>
            <a:ext cx="12191695" cy="54864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48640" y="6309360"/>
            <a:ext cx="11094415" cy="18288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4748B"/>
                </a:solidFill>
                <a:latin typeface="Segoe UI"/>
              </a:defRPr>
            </a:pPr>
            <a:r>
              <a:t>ZENA Vietnam • Hotline: 0988 567 890 • Website: zena-hub.cocofarm.click              Trang 15 / 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051560"/>
            <a:ext cx="1109441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0F5132"/>
                </a:solidFill>
                <a:latin typeface="Georgia"/>
              </a:defRPr>
            </a:pPr>
            <a:r>
              <a:t>Quy Trình 8 Bước Triển Khai Đơn Hàng Quà Tết B2B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783080"/>
            <a:ext cx="658368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100" b="1">
                <a:solidFill>
                  <a:srgbClr val="0F5132"/>
                </a:solidFill>
                <a:latin typeface="Segoe UI"/>
              </a:rPr>
              <a:t>• Giai đoạn 1 (Chuẩn bị): </a:t>
            </a:r>
            <a:r>
              <a:rPr sz="1050">
                <a:solidFill>
                  <a:srgbClr val="1E293B"/>
                </a:solidFill>
                <a:latin typeface="Segoe UI"/>
              </a:rPr>
              <a:t>1. Tiếp nhận nhu cầu -&gt; 2. Tư vấn giải pháp -&gt; 3. Gửi hộp mẫu thử miễn phí -&gt; 4. Chốt báo giá &amp; duyệt Mockup 3D.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100" b="1">
                <a:solidFill>
                  <a:srgbClr val="0F5132"/>
                </a:solidFill>
                <a:latin typeface="Segoe UI"/>
              </a:rPr>
              <a:t>• Giai đoạn 2 (Thực thi): </a:t>
            </a:r>
            <a:r>
              <a:rPr sz="1050">
                <a:solidFill>
                  <a:srgbClr val="1E293B"/>
                </a:solidFill>
                <a:latin typeface="Segoe UI"/>
              </a:rPr>
              <a:t>5. Ký hợp đồng kinh tế &amp; Tạm ứng cọc -&gt; 6. Sản xuất hộp, đóng gói trà &amp; Ép kim logo -&gt; 7. Giao hàng toàn quốc &amp; Xuất hóa đơn VAT.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100" b="1">
                <a:solidFill>
                  <a:srgbClr val="0F5132"/>
                </a:solidFill>
                <a:latin typeface="Segoe UI"/>
              </a:rPr>
              <a:t>• LỜI KÊU GỌI HÀNH ĐỘNG: </a:t>
            </a:r>
            <a:r>
              <a:rPr sz="1050">
                <a:solidFill>
                  <a:srgbClr val="1E293B"/>
                </a:solidFill>
                <a:latin typeface="Segoe UI"/>
              </a:rPr>
              <a:t>Liên hệ ZENA để nhận bộ mẫu hộp thực tế và phương án báo giá phù hợp nhất với ngân sách công ty.</a:t>
            </a:r>
          </a:p>
        </p:txBody>
      </p:sp>
      <p:pic>
        <p:nvPicPr>
          <p:cNvPr id="8" name="Picture 7" descr="zena-gift-ba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6640" y="1783080"/>
            <a:ext cx="4206240" cy="315468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36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828800" y="1371600"/>
            <a:ext cx="8534095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1">
                <a:solidFill>
                  <a:srgbClr val="D4AF37"/>
                </a:solidFill>
                <a:latin typeface="Segoe UI"/>
              </a:defRPr>
            </a:pPr>
            <a:r>
              <a:t>ZENA – TINH HOA NÔNG SẢN VIỆT</a:t>
            </a:r>
          </a:p>
          <a:p>
            <a:pPr algn="ctr">
              <a:spcBef>
                <a:spcPts val="1200"/>
              </a:spcBef>
              <a:spcAft>
                <a:spcPts val="2400"/>
              </a:spcAft>
              <a:defRPr sz="1400" i="1">
                <a:solidFill>
                  <a:srgbClr val="FFFFFF"/>
                </a:solidFill>
                <a:latin typeface="Georgia"/>
              </a:defRPr>
            </a:pPr>
            <a:r>
              <a:t>"Gửi trao vị chát thanh tao, đượm nồng vị ngọt – Kết nối bền lâu mối thâm giao doanh nghiệp."</a:t>
            </a:r>
          </a:p>
          <a:p>
            <a:pPr algn="ctr">
              <a:lnSpc>
                <a:spcPct val="135000"/>
              </a:lnSpc>
              <a:defRPr sz="1100">
                <a:solidFill>
                  <a:srgbClr val="E2E8F0"/>
                </a:solidFill>
                <a:latin typeface="Segoe UI"/>
              </a:defRPr>
            </a:pPr>
            <a:r>
              <a:t>🏢 Thương hiệu: ZENA Vietnam • Nguồn nguyên liệu: HTX Trà Vi Phương (Đồng Hỷ, Thái Nguyên)</a:t>
            </a:r>
            <a:br/>
            <a:r>
              <a:t>📞 Hotline B2B / Zalo: 0988 567 890 • ✉️ Email: b2b@zena.vn • contact@zena.vn</a:t>
            </a:r>
            <a:br/>
            <a:r>
              <a:t>🌐 Cổng thông tin &amp; Đặt hàng: zena-hub.cocofarm.click</a:t>
            </a:r>
            <a:br/>
            <a:br/>
            <a:r>
              <a:t>© 2026 – 2027 ZENA VIỆT NAM • BẢN QUYỀN THUỘC VỀ ZENA • BẢO MẬT &amp; PHÁT HÀNH B2B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